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0715" y="2099732"/>
            <a:ext cx="8825658" cy="2677648"/>
          </a:xfrm>
        </p:spPr>
        <p:txBody>
          <a:bodyPr/>
          <a:lstStyle/>
          <a:p>
            <a:pPr algn="ctr"/>
            <a:r>
              <a:rPr lang="pl-PL" b="1" dirty="0" smtClean="0"/>
              <a:t>NAUKA UMIEJĘTNOŚCI STOSOWANIA ZASAD CZYSTEJ GRY - UNIHOKEJ</a:t>
            </a:r>
            <a:endParaRPr lang="pl-PL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0613" y="0"/>
            <a:ext cx="1476375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48969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303000" y="2481579"/>
            <a:ext cx="9887515" cy="3988889"/>
          </a:xfrm>
        </p:spPr>
        <p:txBody>
          <a:bodyPr>
            <a:normAutofit/>
          </a:bodyPr>
          <a:lstStyle/>
          <a:p>
            <a:pPr algn="just"/>
            <a:r>
              <a:rPr lang="pl-PL" sz="2000" dirty="0">
                <a:solidFill>
                  <a:schemeClr val="tx1"/>
                </a:solidFill>
              </a:rPr>
              <a:t>Bramkarz nie może trzymać piłki dłużej aniżeli 3 sekundy; wyrzucając (podając) piłkę, piłka musi dotknąć powierzchnię boiska przed przekroczeniem linii połowy boiska. </a:t>
            </a:r>
            <a:endParaRPr lang="pl-PL" sz="20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Bramkarz </a:t>
            </a:r>
            <a:r>
              <a:rPr lang="pl-PL" sz="2000" dirty="0">
                <a:solidFill>
                  <a:schemeClr val="tx1"/>
                </a:solidFill>
              </a:rPr>
              <a:t>przy wyrzucaniu lub łapaniu piłki może wyjść poza pole bramkowe musi mieć jednak kontakt z polem bramkowym dowolną częścią ciała</a:t>
            </a:r>
            <a:r>
              <a:rPr lang="pl-PL" sz="20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buNone/>
            </a:pPr>
            <a:endParaRPr lang="pl-PL" sz="2000" dirty="0" smtClean="0">
              <a:solidFill>
                <a:schemeClr val="tx1"/>
              </a:solidFill>
            </a:endParaRPr>
          </a:p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 </a:t>
            </a:r>
            <a:r>
              <a:rPr lang="pl-PL" sz="2000" dirty="0">
                <a:solidFill>
                  <a:schemeClr val="tx1"/>
                </a:solidFill>
              </a:rPr>
              <a:t>Jeżeli piłka opuszcza pole gry (poza bandy) grę rozpoczyna drużyna przeciwna w promieniu ok. 1 metra od miejsca, w którym piłka opuściła boisko, jeżeli piłka opuszcza boisko za bramką grę rozpoczyna się z </a:t>
            </a:r>
            <a:r>
              <a:rPr lang="pl-PL" sz="2000" dirty="0" smtClean="0">
                <a:solidFill>
                  <a:schemeClr val="tx1"/>
                </a:solidFill>
              </a:rPr>
              <a:t>narożnika.</a:t>
            </a:r>
            <a:endParaRPr lang="pl-PL" sz="2000" dirty="0">
              <a:solidFill>
                <a:schemeClr val="tx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127" y="527685"/>
            <a:ext cx="2762250" cy="1657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94000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4360" y="2586083"/>
            <a:ext cx="10601617" cy="3416300"/>
          </a:xfrm>
        </p:spPr>
        <p:txBody>
          <a:bodyPr>
            <a:normAutofit/>
          </a:bodyPr>
          <a:lstStyle/>
          <a:p>
            <a:pPr algn="just"/>
            <a:r>
              <a:rPr lang="pl-PL" sz="2000" dirty="0">
                <a:solidFill>
                  <a:schemeClr val="tx1"/>
                </a:solidFill>
              </a:rPr>
              <a:t>W trakcie wykonywania rzutu wolnego przeciwnik powinien znajdować się co najmniej 3 metry od piłki (dotyczy to również kija). </a:t>
            </a:r>
          </a:p>
          <a:p>
            <a:pPr algn="just"/>
            <a:endParaRPr lang="pl-PL" sz="2000" dirty="0" smtClean="0">
              <a:solidFill>
                <a:schemeClr val="tx1"/>
              </a:solidFill>
            </a:endParaRPr>
          </a:p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Piłkę </a:t>
            </a:r>
            <a:r>
              <a:rPr lang="pl-PL" sz="2000" dirty="0">
                <a:solidFill>
                  <a:schemeClr val="tx1"/>
                </a:solidFill>
              </a:rPr>
              <a:t>można kopnąć, lecz nie więcej niż jednej raz oraz nie można przez kopnięcie skierować jej do zawodnika tej samej drużyny. </a:t>
            </a:r>
          </a:p>
          <a:p>
            <a:pPr algn="just"/>
            <a:endParaRPr lang="pl-PL" sz="2000" dirty="0" smtClean="0">
              <a:solidFill>
                <a:schemeClr val="tx1"/>
              </a:solidFill>
            </a:endParaRPr>
          </a:p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Nie </a:t>
            </a:r>
            <a:r>
              <a:rPr lang="pl-PL" sz="2000" dirty="0">
                <a:solidFill>
                  <a:schemeClr val="tx1"/>
                </a:solidFill>
              </a:rPr>
              <a:t>wolno zagrywać piłki ręką lub głową (2 min kary</a:t>
            </a:r>
            <a:r>
              <a:rPr lang="pl-PL" sz="2000" dirty="0" smtClean="0">
                <a:solidFill>
                  <a:schemeClr val="tx1"/>
                </a:solidFill>
              </a:rPr>
              <a:t>).</a:t>
            </a:r>
            <a:endParaRPr lang="pl-PL" sz="2000" dirty="0">
              <a:solidFill>
                <a:schemeClr val="tx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726" y="575172"/>
            <a:ext cx="2420983" cy="1649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047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1743" y="2612208"/>
            <a:ext cx="10314235" cy="3536043"/>
          </a:xfrm>
        </p:spPr>
        <p:txBody>
          <a:bodyPr>
            <a:normAutofit/>
          </a:bodyPr>
          <a:lstStyle/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Piłką </a:t>
            </a:r>
            <a:r>
              <a:rPr lang="pl-PL" sz="2000" dirty="0">
                <a:solidFill>
                  <a:schemeClr val="tx1"/>
                </a:solidFill>
              </a:rPr>
              <a:t>można uderzać (operować) jeżeli znajduje się poniżej wysokości kolan.  </a:t>
            </a:r>
            <a:r>
              <a:rPr lang="pl-PL" sz="2000" dirty="0" smtClean="0">
                <a:solidFill>
                  <a:schemeClr val="tx1"/>
                </a:solidFill>
              </a:rPr>
              <a:t>Przy </a:t>
            </a:r>
            <a:r>
              <a:rPr lang="pl-PL" sz="2000" dirty="0">
                <a:solidFill>
                  <a:schemeClr val="tx1"/>
                </a:solidFill>
              </a:rPr>
              <a:t>oddawaniu strzału jeżeli nie występuje zagrożenie </a:t>
            </a:r>
            <a:r>
              <a:rPr lang="pl-PL" sz="2000" dirty="0" smtClean="0">
                <a:solidFill>
                  <a:schemeClr val="tx1"/>
                </a:solidFill>
              </a:rPr>
              <a:t>uderzenia </a:t>
            </a:r>
            <a:r>
              <a:rPr lang="pl-PL" sz="2000" dirty="0">
                <a:solidFill>
                  <a:schemeClr val="tx1"/>
                </a:solidFill>
              </a:rPr>
              <a:t>przeciwnika można unieść kij do biodra interpretacja-ocena </a:t>
            </a:r>
            <a:r>
              <a:rPr lang="pl-PL" sz="2000" dirty="0" smtClean="0">
                <a:solidFill>
                  <a:schemeClr val="tx1"/>
                </a:solidFill>
              </a:rPr>
              <a:t>sędziego.</a:t>
            </a:r>
          </a:p>
          <a:p>
            <a:pPr algn="just"/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 </a:t>
            </a:r>
            <a:r>
              <a:rPr lang="pl-PL" sz="2000" dirty="0">
                <a:solidFill>
                  <a:schemeClr val="tx1"/>
                </a:solidFill>
              </a:rPr>
              <a:t>Nie wolno popychać i przytrzymywać przeciwnika. </a:t>
            </a:r>
          </a:p>
          <a:p>
            <a:pPr algn="just"/>
            <a:endParaRPr lang="pl-PL" sz="2000" dirty="0" smtClean="0">
              <a:solidFill>
                <a:schemeClr val="tx1"/>
              </a:solidFill>
            </a:endParaRPr>
          </a:p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Zawodnik </a:t>
            </a:r>
            <a:r>
              <a:rPr lang="pl-PL" sz="2000" dirty="0">
                <a:solidFill>
                  <a:schemeClr val="tx1"/>
                </a:solidFill>
              </a:rPr>
              <a:t>nie może grać bez kija i w </a:t>
            </a:r>
            <a:r>
              <a:rPr lang="pl-PL" sz="2000" dirty="0" smtClean="0">
                <a:solidFill>
                  <a:schemeClr val="tx1"/>
                </a:solidFill>
              </a:rPr>
              <a:t>leżeniu.</a:t>
            </a:r>
            <a:endParaRPr lang="pl-PL" sz="2000" dirty="0">
              <a:solidFill>
                <a:schemeClr val="tx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6251" y="592183"/>
            <a:ext cx="2327920" cy="1602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6053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0263" y="2603500"/>
            <a:ext cx="11173097" cy="4067266"/>
          </a:xfrm>
        </p:spPr>
        <p:txBody>
          <a:bodyPr/>
          <a:lstStyle/>
          <a:p>
            <a:pPr algn="just"/>
            <a:r>
              <a:rPr lang="pl-PL" dirty="0">
                <a:solidFill>
                  <a:schemeClr val="tx1"/>
                </a:solidFill>
              </a:rPr>
              <a:t>Nie wolno zagrywać piłki skacząc (</a:t>
            </a:r>
            <a:r>
              <a:rPr lang="pl-PL" dirty="0" smtClean="0">
                <a:solidFill>
                  <a:schemeClr val="tx1"/>
                </a:solidFill>
              </a:rPr>
              <a:t>podskakując).</a:t>
            </a:r>
          </a:p>
          <a:p>
            <a:pPr algn="just"/>
            <a:endParaRPr lang="pl-PL" dirty="0">
              <a:solidFill>
                <a:schemeClr val="tx1"/>
              </a:solidFill>
            </a:endParaRPr>
          </a:p>
          <a:p>
            <a:pPr algn="just"/>
            <a:r>
              <a:rPr lang="pl-PL" dirty="0" smtClean="0">
                <a:solidFill>
                  <a:schemeClr val="tx1"/>
                </a:solidFill>
              </a:rPr>
              <a:t>Nie </a:t>
            </a:r>
            <a:r>
              <a:rPr lang="pl-PL" dirty="0">
                <a:solidFill>
                  <a:schemeClr val="tx1"/>
                </a:solidFill>
              </a:rPr>
              <a:t>wolno zagrywać piłki, jeżeli jedna ręka lub obydwa kolana dotykają ziemi. </a:t>
            </a:r>
          </a:p>
          <a:p>
            <a:pPr algn="just"/>
            <a:endParaRPr lang="pl-PL" dirty="0" smtClean="0">
              <a:solidFill>
                <a:schemeClr val="tx1"/>
              </a:solidFill>
            </a:endParaRPr>
          </a:p>
          <a:p>
            <a:pPr algn="just"/>
            <a:r>
              <a:rPr lang="pl-PL" dirty="0" smtClean="0">
                <a:solidFill>
                  <a:schemeClr val="tx1"/>
                </a:solidFill>
              </a:rPr>
              <a:t>Rzut </a:t>
            </a:r>
            <a:r>
              <a:rPr lang="pl-PL" dirty="0">
                <a:solidFill>
                  <a:schemeClr val="tx1"/>
                </a:solidFill>
              </a:rPr>
              <a:t>wolny lub 2 minuty kary otrzymuje gracz za następujące przewinienia: </a:t>
            </a:r>
            <a:endParaRPr lang="pl-PL" dirty="0" smtClean="0">
              <a:solidFill>
                <a:schemeClr val="tx1"/>
              </a:solidFill>
            </a:endParaRPr>
          </a:p>
          <a:p>
            <a:pPr algn="just">
              <a:buFontTx/>
              <a:buChar char="-"/>
            </a:pPr>
            <a:r>
              <a:rPr lang="pl-PL" dirty="0" smtClean="0">
                <a:solidFill>
                  <a:schemeClr val="tx1"/>
                </a:solidFill>
              </a:rPr>
              <a:t>grę </a:t>
            </a:r>
            <a:r>
              <a:rPr lang="pl-PL" dirty="0">
                <a:solidFill>
                  <a:schemeClr val="tx1"/>
                </a:solidFill>
              </a:rPr>
              <a:t>wysokim kijem, uderzanie kija przeciwnika, zagranie piłki ręką lub głową, popychanie, przytrzymywanie, przeszkadzanie, rzucanie kija, niezachowanie odstępu w czasie wykonywania rzutu wolnego, </a:t>
            </a:r>
            <a:endParaRPr lang="pl-PL" dirty="0" smtClean="0">
              <a:solidFill>
                <a:schemeClr val="tx1"/>
              </a:solidFill>
            </a:endParaRPr>
          </a:p>
          <a:p>
            <a:pPr algn="just">
              <a:buFontTx/>
              <a:buChar char="-"/>
            </a:pPr>
            <a:r>
              <a:rPr lang="pl-PL" dirty="0" smtClean="0">
                <a:solidFill>
                  <a:schemeClr val="tx1"/>
                </a:solidFill>
              </a:rPr>
              <a:t>- </a:t>
            </a:r>
            <a:r>
              <a:rPr lang="pl-PL" dirty="0">
                <a:solidFill>
                  <a:schemeClr val="tx1"/>
                </a:solidFill>
              </a:rPr>
              <a:t>rzut karny jest zarządzany, gdy przewinienie popełniono w trakcie strzału na bramkę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5178" y="579393"/>
            <a:ext cx="2708365" cy="1491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82476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TM02900722[[fn=Jon (konferencyjny)]]</Template>
  <TotalTime>10</TotalTime>
  <Words>281</Words>
  <Application>Microsoft Office PowerPoint</Application>
  <PresentationFormat>Panoramiczny</PresentationFormat>
  <Paragraphs>23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Jon (sala konferencyjna)</vt:lpstr>
      <vt:lpstr>NAUKA UMIEJĘTNOŚCI STOSOWANIA ZASAD CZYSTEJ GRY - UNIHOKEJ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NAUKA UMIEJĘTNOŚCI STOSOWANIA ZASAD CZYSTEJ GRY - UNIHOKEJ</dc:title>
  <dc:creator>admin</dc:creator>
  <cp:lastModifiedBy>admin</cp:lastModifiedBy>
  <cp:revision>2</cp:revision>
  <dcterms:created xsi:type="dcterms:W3CDTF">2020-05-22T22:12:50Z</dcterms:created>
  <dcterms:modified xsi:type="dcterms:W3CDTF">2020-05-22T22:23:18Z</dcterms:modified>
</cp:coreProperties>
</file>